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56" r:id="rId5"/>
    <p:sldId id="262" r:id="rId6"/>
    <p:sldId id="280" r:id="rId7"/>
    <p:sldId id="264" r:id="rId8"/>
    <p:sldId id="265" r:id="rId9"/>
    <p:sldId id="267" r:id="rId10"/>
    <p:sldId id="266" r:id="rId11"/>
    <p:sldId id="281" r:id="rId12"/>
    <p:sldId id="282" r:id="rId13"/>
    <p:sldId id="283" r:id="rId14"/>
    <p:sldId id="284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12192000" cy="6858000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Impress, Work Together" id="{B9B51309-D148-4332-87C2-07BE32FBCA3B}">
          <p14:sldIdLst>
            <p14:sldId id="262"/>
            <p14:sldId id="280"/>
            <p14:sldId id="264"/>
            <p14:sldId id="265"/>
            <p14:sldId id="267"/>
            <p14:sldId id="266"/>
            <p14:sldId id="281"/>
            <p14:sldId id="282"/>
            <p14:sldId id="283"/>
            <p14:sldId id="284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D2B4A6"/>
    <a:srgbClr val="734F29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4280" autoAdjust="0"/>
  </p:normalViewPr>
  <p:slideViewPr>
    <p:cSldViewPr snapToGrid="0">
      <p:cViewPr varScale="1">
        <p:scale>
          <a:sx n="66" d="100"/>
          <a:sy n="66" d="100"/>
        </p:scale>
        <p:origin x="59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35000" y="1163638"/>
            <a:ext cx="5588000" cy="31432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ZA" sz="9600" b="1" dirty="0"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3428" y="5172955"/>
            <a:ext cx="7459469" cy="113779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       </a:t>
            </a:r>
            <a:r>
              <a:rPr lang="en-US" sz="6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Red Sabbath 2022</a:t>
            </a:r>
          </a:p>
        </p:txBody>
      </p:sp>
      <p:pic>
        <p:nvPicPr>
          <p:cNvPr id="5" name="Picture 4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6" y="4998027"/>
            <a:ext cx="1624447" cy="16521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2473" y="5356513"/>
            <a:ext cx="1301923" cy="935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0771" y="1449530"/>
            <a:ext cx="11280808" cy="5013833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3800" dirty="0">
                <a:solidFill>
                  <a:schemeClr val="tx1"/>
                </a:solidFill>
              </a:rPr>
              <a:t>It could be an alcohol addiction,</a:t>
            </a: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800" i="1" dirty="0">
                <a:solidFill>
                  <a:schemeClr val="tx1"/>
                </a:solidFill>
              </a:rPr>
              <a:t>“Move that</a:t>
            </a:r>
            <a:r>
              <a:rPr lang="en-ZA" sz="3800" dirty="0">
                <a:solidFill>
                  <a:schemeClr val="tx1"/>
                </a:solidFill>
              </a:rPr>
              <a:t> </a:t>
            </a:r>
            <a:r>
              <a:rPr lang="en-ZA" sz="3800" i="1" dirty="0">
                <a:solidFill>
                  <a:schemeClr val="tx1"/>
                </a:solidFill>
              </a:rPr>
              <a:t>bus!”</a:t>
            </a:r>
            <a:r>
              <a:rPr lang="en-ZA" sz="38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3800" dirty="0">
                <a:solidFill>
                  <a:schemeClr val="tx1"/>
                </a:solidFill>
              </a:rPr>
              <a:t>It could be a tobacco addiction, </a:t>
            </a: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800" i="1" dirty="0">
                <a:solidFill>
                  <a:schemeClr val="tx1"/>
                </a:solidFill>
              </a:rPr>
              <a:t>“Move that bus!”</a:t>
            </a:r>
            <a:r>
              <a:rPr lang="en-ZA" sz="38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3800" dirty="0">
                <a:solidFill>
                  <a:schemeClr val="tx1"/>
                </a:solidFill>
              </a:rPr>
              <a:t>What about an addiction to a particular TV soapy, you’ve got to watch every episode. You are miserable if you miss an episode, </a:t>
            </a:r>
          </a:p>
          <a:p>
            <a:pPr lvl="1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3800" i="1" dirty="0">
                <a:solidFill>
                  <a:schemeClr val="tx1"/>
                </a:solidFill>
              </a:rPr>
              <a:t>“Move that bus!”</a:t>
            </a:r>
            <a:r>
              <a:rPr lang="en-ZA" sz="38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91" y="1449531"/>
            <a:ext cx="955964" cy="1139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601DC6-8495-9D6A-6352-1B2D62F3DBFE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85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5196" y="1449530"/>
            <a:ext cx="10799618" cy="5013833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4000" dirty="0">
                <a:solidFill>
                  <a:schemeClr val="tx1"/>
                </a:solidFill>
              </a:rPr>
              <a:t>Young people, it could be play station addiction, </a:t>
            </a: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4000" i="1" dirty="0">
                <a:solidFill>
                  <a:schemeClr val="tx1"/>
                </a:solidFill>
              </a:rPr>
              <a:t>“Move that bus!”</a:t>
            </a:r>
            <a:r>
              <a:rPr lang="en-ZA" sz="40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4000" dirty="0">
                <a:solidFill>
                  <a:schemeClr val="tx1"/>
                </a:solidFill>
              </a:rPr>
              <a:t>It could be a cell phone, and or social media addiction, </a:t>
            </a: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4000" i="1" dirty="0">
                <a:solidFill>
                  <a:schemeClr val="tx1"/>
                </a:solidFill>
              </a:rPr>
              <a:t>“Move that bus!”</a:t>
            </a:r>
            <a:r>
              <a:rPr lang="en-ZA" sz="4000" dirty="0">
                <a:solidFill>
                  <a:schemeClr val="tx1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4000" dirty="0">
                <a:solidFill>
                  <a:schemeClr val="tx1"/>
                </a:solidFill>
              </a:rPr>
              <a:t>It could be energy drinks, </a:t>
            </a:r>
          </a:p>
          <a:p>
            <a:pPr lvl="1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4000" dirty="0">
                <a:solidFill>
                  <a:schemeClr val="tx1"/>
                </a:solidFill>
              </a:rPr>
              <a:t>“Move that bus!” 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3800" dirty="0">
              <a:solidFill>
                <a:schemeClr val="tx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91" y="1449531"/>
            <a:ext cx="955964" cy="1139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601DC6-8495-9D6A-6352-1B2D62F3DBFE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791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ZA" sz="4400" dirty="0">
              <a:solidFill>
                <a:schemeClr val="tx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Titus 3:3 gives us a picture of such a spiritual radical makeover needed. </a:t>
            </a: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955" y="1604674"/>
            <a:ext cx="1319645" cy="160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9E12A36-883B-9734-6F71-E7BC422611AF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16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4400" dirty="0">
                <a:solidFill>
                  <a:schemeClr val="tx1"/>
                </a:solidFill>
              </a:rPr>
              <a:t>Titus 3:3 </a:t>
            </a:r>
          </a:p>
          <a:p>
            <a:pPr marL="0" indent="0">
              <a:buNone/>
            </a:pPr>
            <a:r>
              <a:rPr lang="en-ZA" sz="4400" dirty="0">
                <a:solidFill>
                  <a:schemeClr val="tx1"/>
                </a:solidFill>
              </a:rPr>
              <a:t>“In the past we were foolish people, too. We did not obey, we were wrong, and we were slaves to many things our bodies wanted and enjoyed…</a:t>
            </a: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076" y="1610089"/>
            <a:ext cx="927129" cy="954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0A845B8-DDD8-AEBF-60E8-0BC72C568CE8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One of the greatest weapons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that Satan is using against mankind 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today is the power of addiction.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00" y="1766455"/>
            <a:ext cx="1319645" cy="160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19E0674-F635-0C5F-658B-1EBA18E4D7A7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26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 algn="ctr">
              <a:buNone/>
            </a:pPr>
            <a:r>
              <a:rPr lang="en-ZA" sz="4400" dirty="0">
                <a:solidFill>
                  <a:schemeClr val="tx1"/>
                </a:solidFill>
              </a:rPr>
              <a:t>Addiction is a powerful force </a:t>
            </a:r>
          </a:p>
          <a:p>
            <a:pPr marL="0" indent="0" algn="ctr">
              <a:buNone/>
            </a:pPr>
            <a:r>
              <a:rPr lang="en-ZA" sz="4400" dirty="0">
                <a:solidFill>
                  <a:schemeClr val="tx1"/>
                </a:solidFill>
              </a:rPr>
              <a:t>that takes hold first of the mind, </a:t>
            </a:r>
          </a:p>
          <a:p>
            <a:pPr marL="0" indent="0" algn="ctr">
              <a:buNone/>
            </a:pPr>
            <a:r>
              <a:rPr lang="en-ZA" sz="4400" dirty="0">
                <a:solidFill>
                  <a:schemeClr val="tx1"/>
                </a:solidFill>
              </a:rPr>
              <a:t>then the body and ultimately </a:t>
            </a:r>
          </a:p>
          <a:p>
            <a:pPr marL="0" indent="0" algn="ctr">
              <a:buNone/>
            </a:pPr>
            <a:r>
              <a:rPr lang="en-ZA" sz="4400" dirty="0">
                <a:solidFill>
                  <a:schemeClr val="tx1"/>
                </a:solidFill>
              </a:rPr>
              <a:t>the very soul of those who get </a:t>
            </a:r>
          </a:p>
          <a:p>
            <a:pPr marL="0" indent="0" algn="ctr">
              <a:buNone/>
            </a:pPr>
            <a:r>
              <a:rPr lang="en-ZA" sz="4400" dirty="0">
                <a:solidFill>
                  <a:schemeClr val="tx1"/>
                </a:solidFill>
              </a:rPr>
              <a:t>caught up in it.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231" y="2993811"/>
            <a:ext cx="1319645" cy="160727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8807691" y="643662"/>
            <a:ext cx="29386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ZA" sz="32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3200" dirty="0">
              <a:solidFill>
                <a:schemeClr val="bg1"/>
              </a:solidFill>
            </a:endParaRPr>
          </a:p>
        </p:txBody>
      </p:sp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7764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37117" y="1891145"/>
            <a:ext cx="5798127" cy="31900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ZA" sz="4000" dirty="0">
                <a:latin typeface="Arial" panose="020B0604020202020204" pitchFamily="34" charset="0"/>
                <a:ea typeface="Calibri" panose="020F0502020204030204" pitchFamily="34" charset="0"/>
              </a:rPr>
              <a:t>Addiction is anything that we become enslaved to and bound by.</a:t>
            </a:r>
            <a:endParaRPr lang="en-ZA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987136"/>
          </a:xfrm>
          <a:prstGeom prst="rect">
            <a:avLst/>
          </a:prstGeom>
          <a:solidFill>
            <a:srgbClr val="D24726"/>
          </a:solidFill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6" name="Pentagon 5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7" name="Picture 6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790" y="2201572"/>
            <a:ext cx="2060864" cy="2180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ED14270-1BE8-652A-A183-6805FB159348}"/>
              </a:ext>
            </a:extLst>
          </p:cNvPr>
          <p:cNvSpPr/>
          <p:nvPr/>
        </p:nvSpPr>
        <p:spPr>
          <a:xfrm>
            <a:off x="6959065" y="156139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35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r>
              <a:rPr lang="en-ZA" sz="4400" dirty="0">
                <a:solidFill>
                  <a:schemeClr val="tx1"/>
                </a:solidFill>
              </a:rPr>
              <a:t>The three Cs: </a:t>
            </a:r>
          </a:p>
          <a:p>
            <a:pPr marL="742950" indent="-742950">
              <a:buFont typeface="+mj-lt"/>
              <a:buAutoNum type="arabicPeriod"/>
            </a:pPr>
            <a:r>
              <a:rPr lang="en-ZA" sz="4400" b="1" u="sng" dirty="0">
                <a:solidFill>
                  <a:schemeClr val="tx1"/>
                </a:solidFill>
              </a:rPr>
              <a:t>C</a:t>
            </a:r>
            <a:r>
              <a:rPr lang="en-ZA" sz="4400" dirty="0">
                <a:solidFill>
                  <a:schemeClr val="tx1"/>
                </a:solidFill>
              </a:rPr>
              <a:t>raving for the object of addiction, </a:t>
            </a:r>
          </a:p>
          <a:p>
            <a:pPr marL="742950" indent="-742950">
              <a:buFont typeface="+mj-lt"/>
              <a:buAutoNum type="arabicPeriod"/>
            </a:pPr>
            <a:r>
              <a:rPr lang="en-ZA" sz="4400" dirty="0">
                <a:solidFill>
                  <a:schemeClr val="tx1"/>
                </a:solidFill>
              </a:rPr>
              <a:t>loss of </a:t>
            </a:r>
            <a:r>
              <a:rPr lang="en-ZA" sz="4400" b="1" u="sng" dirty="0">
                <a:solidFill>
                  <a:schemeClr val="tx1"/>
                </a:solidFill>
              </a:rPr>
              <a:t>C</a:t>
            </a:r>
            <a:r>
              <a:rPr lang="en-ZA" sz="4400" dirty="0">
                <a:solidFill>
                  <a:schemeClr val="tx1"/>
                </a:solidFill>
              </a:rPr>
              <a:t>ontrol over its use, and </a:t>
            </a:r>
          </a:p>
          <a:p>
            <a:pPr marL="742950" indent="-742950">
              <a:buFont typeface="+mj-lt"/>
              <a:buAutoNum type="arabicPeriod"/>
            </a:pPr>
            <a:r>
              <a:rPr lang="en-ZA" sz="4400" b="1" u="sng" dirty="0">
                <a:solidFill>
                  <a:schemeClr val="tx1"/>
                </a:solidFill>
              </a:rPr>
              <a:t>C</a:t>
            </a:r>
            <a:r>
              <a:rPr lang="en-ZA" sz="4400" dirty="0">
                <a:solidFill>
                  <a:schemeClr val="tx1"/>
                </a:solidFill>
              </a:rPr>
              <a:t>ontinuing involvement with it despite adverse consequences. </a:t>
            </a:r>
          </a:p>
          <a:p>
            <a:pPr marL="0" indent="0" algn="r">
              <a:buNone/>
            </a:pPr>
            <a:r>
              <a:rPr lang="en-ZA" dirty="0">
                <a:solidFill>
                  <a:schemeClr val="tx1"/>
                </a:solidFill>
              </a:rPr>
              <a:t>(Harvard Mental Health Letter, July 2011) </a:t>
            </a:r>
          </a:p>
        </p:txBody>
      </p:sp>
      <p:pic>
        <p:nvPicPr>
          <p:cNvPr id="5" name="Picture 4" descr="Red design png, Picture #567674 red design 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610" y="1620983"/>
            <a:ext cx="810490" cy="11949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92670EE-C8D3-23FC-C016-18C3A43204B0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45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We are broken by sin and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we do not have the power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within to fix ourselves.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27" y="1532659"/>
            <a:ext cx="1319645" cy="160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2F47F43-675A-5137-6570-4F309B73B191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20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Until we surrender to God and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allow Him to bring about an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66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‘Extreme Makeover’</a:t>
            </a:r>
            <a:r>
              <a:rPr lang="en-ZA" sz="66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we will remain stuck.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00" y="1532659"/>
            <a:ext cx="1319645" cy="160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A74E03D-97D7-C268-1606-7701D6A18F0A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61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Scripture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Ephesians 5:15-18 </a:t>
            </a:r>
          </a:p>
          <a:p>
            <a:pPr marL="0" indent="0">
              <a:buNone/>
            </a:pPr>
            <a:endParaRPr lang="en-US" sz="1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1200" dirty="0">
                <a:solidFill>
                  <a:schemeClr val="tx1"/>
                </a:solidFill>
              </a:rPr>
              <a:t>15</a:t>
            </a:r>
            <a:r>
              <a:rPr lang="en-US" sz="3100" dirty="0">
                <a:solidFill>
                  <a:schemeClr val="tx1"/>
                </a:solidFill>
              </a:rPr>
              <a:t>So be very careful how you live. Do not live like those who are not wise. LIVE WISELY.</a:t>
            </a:r>
            <a:endParaRPr lang="en-ZA" sz="31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ZA" sz="8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tx1"/>
                </a:solidFill>
              </a:rPr>
              <a:t>16</a:t>
            </a:r>
            <a:r>
              <a:rPr lang="en-US" sz="3100" dirty="0">
                <a:solidFill>
                  <a:schemeClr val="tx1"/>
                </a:solidFill>
              </a:rPr>
              <a:t>I mean that you should use every chance you have for doing good, because these are evil times.</a:t>
            </a:r>
            <a:endParaRPr lang="en-ZA" sz="31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Z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  <p:sp>
        <p:nvSpPr>
          <p:cNvPr id="14" name="Pentagon 13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815" y="1466475"/>
            <a:ext cx="1034501" cy="1242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How many times have you tried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the self-help approach and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you relapse within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a day, a week, a month.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37" y="1766455"/>
            <a:ext cx="1319645" cy="160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C324262-9E7A-F894-BC2E-34D4226116EF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56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The ultimate </a:t>
            </a:r>
            <a:r>
              <a:rPr lang="en-ZA" sz="54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‘Extreme Makeover’</a:t>
            </a:r>
            <a:r>
              <a:rPr lang="en-ZA" sz="54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is when Jesus Christ takes over and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works in the human heart,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taking that which is broken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to addiction, and fixes it.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8" y="1532659"/>
            <a:ext cx="1226733" cy="1501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E14094D-F4C4-2BB4-3355-5269E28FAC89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38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Scripture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r>
              <a:rPr lang="en-ZA" sz="4400" dirty="0">
                <a:solidFill>
                  <a:schemeClr val="tx1"/>
                </a:solidFill>
              </a:rPr>
              <a:t>“Trust in the Lord with all your heart, and do not rely on your own insight. In all your ways acknowledge Him, and He will direct your path.” </a:t>
            </a:r>
          </a:p>
          <a:p>
            <a:pPr marL="0" indent="0" algn="r">
              <a:buNone/>
            </a:pPr>
            <a:r>
              <a:rPr lang="en-ZA" sz="4400" dirty="0">
                <a:solidFill>
                  <a:schemeClr val="tx1"/>
                </a:solidFill>
              </a:rPr>
              <a:t>Proverbs 3:5-6.</a:t>
            </a: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995571" y="1530891"/>
            <a:ext cx="955964" cy="108751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F577715-DD5B-9C39-131B-C2F74016C396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6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ZA" sz="1400" dirty="0"/>
          </a:p>
          <a:p>
            <a:pPr marL="0" indent="0">
              <a:buNone/>
            </a:pPr>
            <a:endParaRPr lang="en-ZA" sz="14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5400" dirty="0">
                <a:solidFill>
                  <a:schemeClr val="tx1"/>
                </a:solidFill>
              </a:rPr>
              <a:t>Ask God today to...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5400" dirty="0">
                <a:solidFill>
                  <a:schemeClr val="tx1"/>
                </a:solidFill>
              </a:rPr>
              <a:t>“Move that bus” in your life.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18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Ask Him for an </a:t>
            </a:r>
            <a:endParaRPr lang="en-ZA" sz="6000" b="1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60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‘Extreme Makeover’</a:t>
            </a:r>
            <a:r>
              <a:rPr lang="en-ZA" sz="6000" dirty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</a:rPr>
              <a:t>in your life.</a:t>
            </a:r>
          </a:p>
        </p:txBody>
      </p:sp>
      <p:sp>
        <p:nvSpPr>
          <p:cNvPr id="4" name="Pentagon 3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2391" y="4024817"/>
            <a:ext cx="1319645" cy="1607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2C13C48-956D-D9CF-AFB9-7ECB7A5A32EA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8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Scripture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Ephesians 5:15-18 </a:t>
            </a:r>
          </a:p>
          <a:p>
            <a:pPr marL="0" indent="0">
              <a:buNone/>
            </a:pPr>
            <a:endParaRPr lang="en-ZA" sz="8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tx1"/>
                </a:solidFill>
              </a:rPr>
              <a:t>17</a:t>
            </a:r>
            <a:r>
              <a:rPr lang="en-US" sz="3100" dirty="0">
                <a:solidFill>
                  <a:schemeClr val="tx1"/>
                </a:solidFill>
              </a:rPr>
              <a:t>So do not be foolish with your lives. But learn what the Lord wants you to do.</a:t>
            </a:r>
            <a:endParaRPr lang="en-ZA" sz="31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ZA" sz="8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tx1"/>
                </a:solidFill>
              </a:rPr>
              <a:t>18</a:t>
            </a:r>
            <a:r>
              <a:rPr lang="en-US" sz="3100" dirty="0">
                <a:solidFill>
                  <a:schemeClr val="tx1"/>
                </a:solidFill>
              </a:rPr>
              <a:t>Do not be drunk with wine. That will ruin you spiritually. But be filled with the Spirit.</a:t>
            </a:r>
            <a:endParaRPr lang="en-ZA" sz="31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4" name="Pentagon 13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3317" y="1386769"/>
            <a:ext cx="1107237" cy="1401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1A01FC3-6ABE-545E-95FB-6390A3A2FA0B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561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desires nothing more than to do an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4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en-ZA" sz="4400" b="1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Makeover’</a:t>
            </a:r>
            <a:r>
              <a:rPr lang="en-ZA" sz="4400" dirty="0">
                <a:solidFill>
                  <a:schemeClr val="tx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ZA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your life. 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ZA" sz="36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ZA" sz="3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you let Him do that for you!</a:t>
            </a:r>
            <a:endParaRPr lang="en-ZA" sz="3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613" y="3733873"/>
            <a:ext cx="876173" cy="879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27A7C41-9978-F0CD-6ED5-99BD7A9182A2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21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ZA" sz="4000" dirty="0">
                <a:latin typeface="Arial" panose="020B0604020202020204" pitchFamily="34" charset="0"/>
                <a:ea typeface="Calibri" panose="020F0502020204030204" pitchFamily="34" charset="0"/>
              </a:rPr>
              <a:t>All of us secretly long for an extreme makeover in some area of our lives.</a:t>
            </a:r>
            <a:endParaRPr lang="en-ZA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12192000" cy="987136"/>
          </a:xfrm>
          <a:prstGeom prst="rect">
            <a:avLst/>
          </a:prstGeom>
          <a:solidFill>
            <a:srgbClr val="D24726"/>
          </a:solidFill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6" name="Pentagon 5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7" name="Picture 6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790" y="2201572"/>
            <a:ext cx="2060864" cy="2180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4373071-9D08-FACA-CBCA-240A313B0F0A}"/>
              </a:ext>
            </a:extLst>
          </p:cNvPr>
          <p:cNvSpPr/>
          <p:nvPr/>
        </p:nvSpPr>
        <p:spPr>
          <a:xfrm>
            <a:off x="7180447" y="156139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1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Rooted in the spiritual DNA of our hearts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ZA" sz="4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 longing to be different, to be healed, and to take a broken relationship and make it whole.</a:t>
            </a:r>
            <a:endParaRPr lang="en-ZA" sz="36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74" y="1532659"/>
            <a:ext cx="955964" cy="1139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F9491D4-BA87-410E-3AC5-2D8F46EB7D9E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98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987136"/>
          </a:xfrm>
          <a:prstGeom prst="rect">
            <a:avLst/>
          </a:prstGeom>
          <a:solidFill>
            <a:srgbClr val="D24726"/>
          </a:solidFill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2" name="Rectangle 1"/>
          <p:cNvSpPr/>
          <p:nvPr/>
        </p:nvSpPr>
        <p:spPr>
          <a:xfrm>
            <a:off x="5687290" y="1784899"/>
            <a:ext cx="6386945" cy="3389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3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Corinthians 5:17 </a:t>
            </a:r>
            <a:r>
              <a:rPr lang="en-Z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confirms this,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4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“Therefore, if anyone is in Christ, he is a new creation; the old has gone, the new has come!”</a:t>
            </a:r>
            <a:endParaRPr lang="en-ZA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Pentagon 6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790" y="2201572"/>
            <a:ext cx="2060864" cy="21800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4DE8799-6F10-D940-78BA-4841956D81D3}"/>
              </a:ext>
            </a:extLst>
          </p:cNvPr>
          <p:cNvSpPr/>
          <p:nvPr/>
        </p:nvSpPr>
        <p:spPr>
          <a:xfrm>
            <a:off x="7044956" y="139522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84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66455"/>
            <a:ext cx="10799618" cy="462395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600" dirty="0">
                <a:solidFill>
                  <a:schemeClr val="tx1"/>
                </a:solidFill>
              </a:rPr>
              <a:t>We may be struggling with one or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600" dirty="0">
                <a:solidFill>
                  <a:schemeClr val="tx1"/>
                </a:solidFill>
              </a:rPr>
              <a:t>more forms of addiction and you are in need of an </a:t>
            </a:r>
            <a:r>
              <a:rPr lang="en-ZA" sz="3600" b="1" dirty="0">
                <a:solidFill>
                  <a:schemeClr val="tx1"/>
                </a:solidFill>
              </a:rPr>
              <a:t>‘Extreme Makeover’</a:t>
            </a:r>
            <a:r>
              <a:rPr lang="en-ZA" sz="3600" dirty="0">
                <a:solidFill>
                  <a:schemeClr val="tx1"/>
                </a:solidFill>
              </a:rPr>
              <a:t>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600" dirty="0">
                <a:solidFill>
                  <a:schemeClr val="tx1"/>
                </a:solidFill>
              </a:rPr>
              <a:t>It may be excessive indulgences of appetites…,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600" dirty="0">
                <a:solidFill>
                  <a:schemeClr val="tx1"/>
                </a:solidFill>
              </a:rPr>
              <a:t>to you, we say </a:t>
            </a:r>
            <a:r>
              <a:rPr lang="en-ZA" sz="3600" b="1" i="1" dirty="0">
                <a:solidFill>
                  <a:schemeClr val="tx1"/>
                </a:solidFill>
              </a:rPr>
              <a:t>“Move that bus!”</a:t>
            </a:r>
            <a:endParaRPr lang="en-ZA" sz="3600" b="1" i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22" y="1439140"/>
            <a:ext cx="955964" cy="1139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B4C4267-7F07-C940-3039-4585C889447B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92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2970" y="1533311"/>
            <a:ext cx="10799618" cy="4623954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300" dirty="0">
                <a:solidFill>
                  <a:schemeClr val="tx1"/>
                </a:solidFill>
              </a:rPr>
              <a:t>For you it may not be Coca-Cola,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300" dirty="0">
                <a:solidFill>
                  <a:schemeClr val="tx1"/>
                </a:solidFill>
              </a:rPr>
              <a:t>but it could be a coffee addiction, </a:t>
            </a:r>
            <a:r>
              <a:rPr lang="en-ZA" sz="3300" i="1" dirty="0">
                <a:solidFill>
                  <a:schemeClr val="tx1"/>
                </a:solidFill>
              </a:rPr>
              <a:t>“Move that bus!”</a:t>
            </a:r>
            <a:r>
              <a:rPr lang="en-ZA" sz="3300" dirty="0">
                <a:solidFill>
                  <a:schemeClr val="tx1"/>
                </a:solidFill>
              </a:rPr>
              <a:t>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300" dirty="0">
                <a:solidFill>
                  <a:schemeClr val="tx1"/>
                </a:solidFill>
              </a:rPr>
              <a:t>It could be a chocolate addiction, </a:t>
            </a:r>
            <a:r>
              <a:rPr lang="en-ZA" sz="3300" i="1" dirty="0">
                <a:solidFill>
                  <a:schemeClr val="tx1"/>
                </a:solidFill>
              </a:rPr>
              <a:t>“Move that bus!”</a:t>
            </a:r>
            <a:r>
              <a:rPr lang="en-ZA" sz="3300" dirty="0">
                <a:solidFill>
                  <a:schemeClr val="tx1"/>
                </a:solidFill>
              </a:rPr>
              <a:t>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300" dirty="0">
                <a:solidFill>
                  <a:schemeClr val="tx1"/>
                </a:solidFill>
              </a:rPr>
              <a:t>It could be a potato crisps addiction, </a:t>
            </a:r>
            <a:r>
              <a:rPr lang="en-ZA" sz="3300" i="1" dirty="0">
                <a:solidFill>
                  <a:schemeClr val="tx1"/>
                </a:solidFill>
              </a:rPr>
              <a:t>“Move that bus!”</a:t>
            </a:r>
            <a:r>
              <a:rPr lang="en-ZA" sz="3300" dirty="0">
                <a:solidFill>
                  <a:schemeClr val="tx1"/>
                </a:solidFill>
              </a:rPr>
              <a:t>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300" dirty="0">
                <a:solidFill>
                  <a:schemeClr val="tx1"/>
                </a:solidFill>
              </a:rPr>
              <a:t>It could be an over-eating addiction, </a:t>
            </a:r>
            <a:r>
              <a:rPr lang="en-ZA" sz="3300" i="1" dirty="0">
                <a:solidFill>
                  <a:schemeClr val="tx1"/>
                </a:solidFill>
              </a:rPr>
              <a:t>“Move that bus!”</a:t>
            </a:r>
            <a:r>
              <a:rPr lang="en-ZA" sz="3300" dirty="0">
                <a:solidFill>
                  <a:schemeClr val="tx1"/>
                </a:solidFill>
              </a:rPr>
              <a:t>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ZA" sz="3300" dirty="0">
                <a:solidFill>
                  <a:schemeClr val="tx1"/>
                </a:solidFill>
              </a:rPr>
              <a:t>It could be an over-spending addiction, </a:t>
            </a:r>
            <a:r>
              <a:rPr lang="en-ZA" sz="3300" i="1" dirty="0">
                <a:solidFill>
                  <a:schemeClr val="tx1"/>
                </a:solidFill>
              </a:rPr>
              <a:t>“Move that bus!”</a:t>
            </a:r>
            <a:r>
              <a:rPr lang="en-ZA" sz="3300" dirty="0">
                <a:solidFill>
                  <a:schemeClr val="tx1"/>
                </a:solidFill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ZA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 rot="16200000">
            <a:off x="611332" y="5422323"/>
            <a:ext cx="1662545" cy="1208809"/>
          </a:xfrm>
          <a:prstGeom prst="homePlate">
            <a:avLst/>
          </a:prstGeom>
          <a:solidFill>
            <a:srgbClr val="D24726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pic>
        <p:nvPicPr>
          <p:cNvPr id="6" name="Picture 5" descr="F:\My Documents\ADC_2015\13. ADCNA_LOGO\ACD LOGO\BLUE LOGO CUT OUT.png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8549" y="5925705"/>
            <a:ext cx="596265" cy="698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Red design png, Picture #567674 red design 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64" y="1439140"/>
            <a:ext cx="955964" cy="11394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Lynn\Downloads\RED ribbon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399" y="6324600"/>
            <a:ext cx="74041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28EC351-5C6E-AF4F-0D56-D32B87BA006E}"/>
              </a:ext>
            </a:extLst>
          </p:cNvPr>
          <p:cNvSpPr/>
          <p:nvPr/>
        </p:nvSpPr>
        <p:spPr>
          <a:xfrm>
            <a:off x="6978316" y="394636"/>
            <a:ext cx="476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4800" b="1" dirty="0">
                <a:solidFill>
                  <a:schemeClr val="bg1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Extreme Makeover</a:t>
            </a:r>
            <a:endParaRPr lang="en-ZA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76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 to PowerPoint.potx" id="{43699C43-EC89-4A55-9A99-3FD944590577}" vid="{3C36ED3A-1C33-4ECB-8650-37D568EF4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70C04F-E7AC-41AB-9C6D-1B1BB88BFF7F}">
  <ds:schemaRefs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 2013</Template>
  <TotalTime>211</TotalTime>
  <Words>750</Words>
  <Application>Microsoft Office PowerPoint</Application>
  <PresentationFormat>Widescreen</PresentationFormat>
  <Paragraphs>138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Calibri</vt:lpstr>
      <vt:lpstr>Monotype Corsiva</vt:lpstr>
      <vt:lpstr>Segoe UI</vt:lpstr>
      <vt:lpstr>Segoe UI Light</vt:lpstr>
      <vt:lpstr>WelcomeDoc</vt:lpstr>
      <vt:lpstr>Extreme Makeover</vt:lpstr>
      <vt:lpstr>Scripture</vt:lpstr>
      <vt:lpstr>Scripture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Scripture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Scripture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PowerPoint</dc:title>
  <dc:creator>Lynn</dc:creator>
  <cp:keywords/>
  <cp:lastModifiedBy>lynn lynn</cp:lastModifiedBy>
  <cp:revision>36</cp:revision>
  <cp:lastPrinted>2021-05-04T16:38:01Z</cp:lastPrinted>
  <dcterms:created xsi:type="dcterms:W3CDTF">2020-05-11T18:11:09Z</dcterms:created>
  <dcterms:modified xsi:type="dcterms:W3CDTF">2022-05-10T23:04:08Z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